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67" r:id="rId3"/>
    <p:sldId id="282" r:id="rId4"/>
    <p:sldId id="268" r:id="rId5"/>
    <p:sldId id="269" r:id="rId6"/>
    <p:sldId id="277" r:id="rId7"/>
    <p:sldId id="260" r:id="rId8"/>
    <p:sldId id="259" r:id="rId9"/>
    <p:sldId id="274" r:id="rId10"/>
    <p:sldId id="275" r:id="rId11"/>
    <p:sldId id="276" r:id="rId12"/>
    <p:sldId id="271" r:id="rId13"/>
    <p:sldId id="272" r:id="rId14"/>
    <p:sldId id="273" r:id="rId15"/>
    <p:sldId id="263" r:id="rId16"/>
    <p:sldId id="278" r:id="rId17"/>
    <p:sldId id="280" r:id="rId18"/>
    <p:sldId id="261" r:id="rId19"/>
    <p:sldId id="262" r:id="rId20"/>
    <p:sldId id="264" r:id="rId21"/>
    <p:sldId id="265" r:id="rId22"/>
    <p:sldId id="26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E2E9E-F737-4B63-9723-13BA2796EC26}" type="datetimeFigureOut">
              <a:rPr lang="en-CA" smtClean="0"/>
              <a:pPr/>
              <a:t>08/10/2013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5F272-5364-4687-87B8-35B28B2B379C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="" xmlns:p14="http://schemas.microsoft.com/office/powerpoint/2010/main" val="364789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962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34480" indent="-282492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29970" indent="-225994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81958" indent="-225994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33946" indent="-225994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85934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37921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89909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41897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4D51762-BCA1-4669-AB8A-63112D0FA390}" type="slidenum">
              <a:rPr lang="en-US"/>
              <a:pPr eaLnBrk="1" hangingPunct="1"/>
              <a:t>12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This is that “no pretreat” area, seen from the opposite direction.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962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34480" indent="-282492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29970" indent="-225994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81958" indent="-225994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33946" indent="-225994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85934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37921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89909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41897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BF491D5-3E42-4A4F-AFDB-E79EEEA29244}" type="slidenum">
              <a:rPr lang="en-US"/>
              <a:pPr eaLnBrk="1" hangingPunct="1"/>
              <a:t>13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Closeup of walker ranch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962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34480" indent="-282492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29970" indent="-225994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81958" indent="-225994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33946" indent="-225994" defTabSz="914962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85934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37921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89909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41897" indent="-225994" defTabSz="91496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EDC589-89FC-4851-940C-F9F845FC570B}" type="slidenum">
              <a:rPr lang="en-US"/>
              <a:pPr eaLnBrk="1" hangingPunct="1"/>
              <a:t>14</a:t>
            </a:fld>
            <a:endParaRPr lang="en-US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mtClean="0"/>
              <a:t>Looking east . Mitigation works.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26F1334-D778-424E-B9E0-DC03B69BAF22}" type="datetimeFigureOut">
              <a:rPr lang="en-CA" smtClean="0"/>
              <a:pPr/>
              <a:t>08/10/2013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CDF98B5-F608-4506-B097-66C6D57951B0}" type="slidenum">
              <a:rPr lang="en-CA" smtClean="0"/>
              <a:pPr/>
              <a:t>‹#›</a:t>
            </a:fld>
            <a:endParaRPr lang="en-CA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srental.com.au/uploads/images/1004112.jpg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dhutchinson@quintechfire.com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quintechfire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76672"/>
            <a:ext cx="9252520" cy="52489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7564" y="260648"/>
            <a:ext cx="7772400" cy="1512168"/>
          </a:xfrm>
        </p:spPr>
        <p:txBody>
          <a:bodyPr>
            <a:noAutofit/>
          </a:bodyPr>
          <a:lstStyle/>
          <a:p>
            <a:r>
              <a:rPr lang="en-CA" sz="5400" b="1" dirty="0" smtClean="0">
                <a:solidFill>
                  <a:srgbClr val="FFFF00"/>
                </a:solidFill>
              </a:rPr>
              <a:t>Is your MINE ready for a wildfire</a:t>
            </a:r>
            <a:endParaRPr lang="en-CA" sz="5400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040" y="2924944"/>
            <a:ext cx="4104456" cy="2567136"/>
          </a:xfrm>
        </p:spPr>
        <p:txBody>
          <a:bodyPr>
            <a:normAutofit fontScale="25000" lnSpcReduction="20000"/>
          </a:bodyPr>
          <a:lstStyle/>
          <a:p>
            <a:r>
              <a:rPr lang="en-US" sz="8000" b="1" dirty="0">
                <a:solidFill>
                  <a:srgbClr val="FFFF00"/>
                </a:solidFill>
              </a:rPr>
              <a:t>Assessment</a:t>
            </a:r>
            <a:endParaRPr lang="en-CA" sz="8000" b="1" dirty="0">
              <a:solidFill>
                <a:srgbClr val="FFFF00"/>
              </a:solidFill>
            </a:endParaRPr>
          </a:p>
          <a:p>
            <a:r>
              <a:rPr lang="en-US" sz="8000" b="1" dirty="0">
                <a:solidFill>
                  <a:srgbClr val="FFFF00"/>
                </a:solidFill>
              </a:rPr>
              <a:t>	</a:t>
            </a:r>
            <a:endParaRPr lang="en-CA" sz="8000" b="1" dirty="0">
              <a:solidFill>
                <a:srgbClr val="FFFF00"/>
              </a:solidFill>
            </a:endParaRPr>
          </a:p>
          <a:p>
            <a:r>
              <a:rPr lang="en-US" sz="8000" b="1" dirty="0">
                <a:solidFill>
                  <a:srgbClr val="FFFF00"/>
                </a:solidFill>
              </a:rPr>
              <a:t>	Mitigation</a:t>
            </a:r>
            <a:endParaRPr lang="en-CA" sz="8000" b="1" dirty="0">
              <a:solidFill>
                <a:srgbClr val="FFFF00"/>
              </a:solidFill>
            </a:endParaRPr>
          </a:p>
          <a:p>
            <a:r>
              <a:rPr lang="en-US" sz="8000" b="1" dirty="0">
                <a:solidFill>
                  <a:srgbClr val="FFFF00"/>
                </a:solidFill>
              </a:rPr>
              <a:t>		</a:t>
            </a:r>
            <a:endParaRPr lang="en-CA" sz="8000" b="1" dirty="0">
              <a:solidFill>
                <a:srgbClr val="FFFF00"/>
              </a:solidFill>
            </a:endParaRPr>
          </a:p>
          <a:p>
            <a:r>
              <a:rPr lang="en-US" sz="8000" b="1" dirty="0">
                <a:solidFill>
                  <a:srgbClr val="FFFF00"/>
                </a:solidFill>
              </a:rPr>
              <a:t>	</a:t>
            </a:r>
            <a:r>
              <a:rPr lang="en-US" sz="8000" b="1" dirty="0" smtClean="0">
                <a:solidFill>
                  <a:srgbClr val="FFFF00"/>
                </a:solidFill>
              </a:rPr>
              <a:t>      Training</a:t>
            </a:r>
            <a:endParaRPr lang="en-CA" sz="8000" b="1" dirty="0">
              <a:solidFill>
                <a:srgbClr val="FFFF00"/>
              </a:solidFill>
            </a:endParaRPr>
          </a:p>
          <a:p>
            <a:r>
              <a:rPr lang="en-US" sz="8000" b="1" dirty="0">
                <a:solidFill>
                  <a:srgbClr val="FFFF00"/>
                </a:solidFill>
              </a:rPr>
              <a:t>			</a:t>
            </a:r>
            <a:endParaRPr lang="en-CA" sz="8000" b="1" dirty="0">
              <a:solidFill>
                <a:srgbClr val="FFFF00"/>
              </a:solidFill>
            </a:endParaRPr>
          </a:p>
          <a:p>
            <a:r>
              <a:rPr lang="en-US" sz="8000" b="1" dirty="0">
                <a:solidFill>
                  <a:srgbClr val="FFFF00"/>
                </a:solidFill>
              </a:rPr>
              <a:t>		Response</a:t>
            </a:r>
            <a:endParaRPr lang="en-CA" sz="8000" b="1" dirty="0">
              <a:solidFill>
                <a:srgbClr val="FFFF00"/>
              </a:solidFill>
            </a:endParaRPr>
          </a:p>
          <a:p>
            <a:r>
              <a:rPr lang="en-US" sz="8000" b="1" dirty="0">
                <a:solidFill>
                  <a:srgbClr val="FFFF00"/>
                </a:solidFill>
              </a:rPr>
              <a:t>	</a:t>
            </a:r>
            <a:endParaRPr lang="en-CA" dirty="0"/>
          </a:p>
        </p:txBody>
      </p:sp>
      <p:pic>
        <p:nvPicPr>
          <p:cNvPr id="1027" name="Picture 1" descr="quintech-nobackground cop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248908"/>
            <a:ext cx="1348905" cy="134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0795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82298" y="260648"/>
            <a:ext cx="4038600" cy="990600"/>
          </a:xfrm>
          <a:prstGeom prst="rect">
            <a:avLst/>
          </a:prstGeom>
        </p:spPr>
        <p:txBody>
          <a:bodyPr vert="horz" anchor="ctr">
            <a:normAutofit fontScale="775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u="sng" dirty="0" smtClean="0">
                <a:solidFill>
                  <a:srgbClr val="002060"/>
                </a:solidFill>
              </a:rPr>
              <a:t>Risk Assessment Results</a:t>
            </a:r>
          </a:p>
        </p:txBody>
      </p:sp>
      <p:pic>
        <p:nvPicPr>
          <p:cNvPr id="5" name="Picture 3" descr="fras-fuel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064" y="1422673"/>
            <a:ext cx="3213100" cy="4229100"/>
          </a:xfrm>
          <a:prstGeom prst="rect">
            <a:avLst/>
          </a:prstGeom>
          <a:noFill/>
          <a:ln w="9525">
            <a:solidFill>
              <a:srgbClr val="0033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39552" y="5808935"/>
            <a:ext cx="1428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>
                <a:solidFill>
                  <a:schemeClr val="bg1"/>
                </a:solidFill>
              </a:rPr>
              <a:t>Fuels</a:t>
            </a:r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2139436" y="1751755"/>
            <a:ext cx="3671887" cy="4548188"/>
            <a:chOff x="1395" y="960"/>
            <a:chExt cx="2313" cy="2865"/>
          </a:xfrm>
        </p:grpSpPr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1656" y="960"/>
              <a:ext cx="2052" cy="2865"/>
              <a:chOff x="1656" y="960"/>
              <a:chExt cx="2052" cy="2865"/>
            </a:xfrm>
          </p:grpSpPr>
          <p:pic>
            <p:nvPicPr>
              <p:cNvPr id="10" name="Picture 7" descr="fras-wfsi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0" y="960"/>
                <a:ext cx="2028" cy="2592"/>
              </a:xfrm>
              <a:prstGeom prst="rect">
                <a:avLst/>
              </a:prstGeom>
              <a:noFill/>
              <a:ln w="9525">
                <a:solidFill>
                  <a:srgbClr val="0033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>
                <a:off x="1656" y="3594"/>
                <a:ext cx="195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b="1" dirty="0">
                    <a:solidFill>
                      <a:schemeClr val="bg1"/>
                    </a:solidFill>
                  </a:rPr>
                  <a:t>Fire Susceptibility Index </a:t>
                </a:r>
              </a:p>
            </p:txBody>
          </p:sp>
        </p:grp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>
              <a:off x="1395" y="1602"/>
              <a:ext cx="624" cy="288"/>
            </a:xfrm>
            <a:prstGeom prst="rightArrow">
              <a:avLst>
                <a:gd name="adj1" fmla="val 50000"/>
                <a:gd name="adj2" fmla="val 54167"/>
              </a:avLst>
            </a:prstGeom>
            <a:solidFill>
              <a:srgbClr val="FFFF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5148978" y="2200932"/>
            <a:ext cx="3824288" cy="4656138"/>
            <a:chOff x="3339" y="1632"/>
            <a:chExt cx="2409" cy="2933"/>
          </a:xfrm>
        </p:grpSpPr>
        <p:grpSp>
          <p:nvGrpSpPr>
            <p:cNvPr id="13" name="Group 11"/>
            <p:cNvGrpSpPr>
              <a:grpSpLocks/>
            </p:cNvGrpSpPr>
            <p:nvPr/>
          </p:nvGrpSpPr>
          <p:grpSpPr bwMode="auto">
            <a:xfrm>
              <a:off x="3648" y="1632"/>
              <a:ext cx="2100" cy="2933"/>
              <a:chOff x="3648" y="1632"/>
              <a:chExt cx="2100" cy="2933"/>
            </a:xfrm>
          </p:grpSpPr>
          <p:pic>
            <p:nvPicPr>
              <p:cNvPr id="15" name="Picture 12" descr="fras-loc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8" y="1632"/>
                <a:ext cx="2014" cy="2592"/>
              </a:xfrm>
              <a:prstGeom prst="rect">
                <a:avLst/>
              </a:prstGeom>
              <a:noFill/>
              <a:ln w="9525">
                <a:solidFill>
                  <a:srgbClr val="0033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Text Box 13"/>
              <p:cNvSpPr txBox="1">
                <a:spLocks noChangeArrowheads="1"/>
              </p:cNvSpPr>
              <p:nvPr/>
            </p:nvSpPr>
            <p:spPr bwMode="auto">
              <a:xfrm>
                <a:off x="3756" y="4334"/>
                <a:ext cx="199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b="1" dirty="0">
                    <a:solidFill>
                      <a:schemeClr val="bg1"/>
                    </a:solidFill>
                  </a:rPr>
                  <a:t>Levels of Concern</a:t>
                </a:r>
              </a:p>
            </p:txBody>
          </p:sp>
        </p:grpSp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>
              <a:off x="3339" y="2802"/>
              <a:ext cx="624" cy="288"/>
            </a:xfrm>
            <a:prstGeom prst="rightArrow">
              <a:avLst>
                <a:gd name="adj1" fmla="val 50000"/>
                <a:gd name="adj2" fmla="val 54167"/>
              </a:avLst>
            </a:prstGeom>
            <a:solidFill>
              <a:srgbClr val="FFFF00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17154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u="sng" dirty="0">
                <a:solidFill>
                  <a:srgbClr val="002060"/>
                </a:solidFill>
              </a:rPr>
              <a:t>Annual Work Plan</a:t>
            </a:r>
            <a:endParaRPr lang="en-CA" sz="3200" u="sng" dirty="0">
              <a:solidFill>
                <a:srgbClr val="002060"/>
              </a:solidFill>
            </a:endParaRPr>
          </a:p>
        </p:txBody>
      </p:sp>
      <p:pic>
        <p:nvPicPr>
          <p:cNvPr id="4" name="Picture 20" descr="Sunshine Forest Stewardship Plan_2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382" y="1600200"/>
            <a:ext cx="6257236" cy="4708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7316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eldofire9_17-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4114800" y="6156325"/>
            <a:ext cx="5029200" cy="7016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Boulder, Colo., September 2001, Walker Ranch Fire – 4:41 p.m.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676400" y="108397"/>
            <a:ext cx="640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chemeClr val="bg1"/>
                </a:solidFill>
              </a:rPr>
              <a:t>Does it work?</a:t>
            </a:r>
          </a:p>
        </p:txBody>
      </p:sp>
    </p:spTree>
    <p:extLst>
      <p:ext uri="{BB962C8B-B14F-4D97-AF65-F5344CB8AC3E}">
        <p14:creationId xmlns="" xmlns:p14="http://schemas.microsoft.com/office/powerpoint/2010/main" val="37681997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Eldorado-917-1640h-DIV-B_0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7696200" y="6461125"/>
            <a:ext cx="1447800" cy="3968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4:46 p.m.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371600" y="0"/>
            <a:ext cx="5791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</a:rPr>
              <a:t>5 minutes later….independent crown fire</a:t>
            </a:r>
          </a:p>
        </p:txBody>
      </p:sp>
    </p:spTree>
    <p:extLst>
      <p:ext uri="{BB962C8B-B14F-4D97-AF65-F5344CB8AC3E}">
        <p14:creationId xmlns="" xmlns:p14="http://schemas.microsoft.com/office/powerpoint/2010/main" val="4306759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3352800" y="990600"/>
            <a:ext cx="1416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Flagstaff Rd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3413125" y="3008313"/>
            <a:ext cx="1416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Flagstaff Rd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60325" y="5218113"/>
            <a:ext cx="1339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Gross Dam</a:t>
            </a:r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 rot="5400000">
            <a:off x="190500" y="56007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CA"/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0" y="685800"/>
            <a:ext cx="1301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To Boulder</a:t>
            </a:r>
          </a:p>
        </p:txBody>
      </p:sp>
    </p:spTree>
    <p:extLst>
      <p:ext uri="{BB962C8B-B14F-4D97-AF65-F5344CB8AC3E}">
        <p14:creationId xmlns="" xmlns:p14="http://schemas.microsoft.com/office/powerpoint/2010/main" val="33048129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400" u="sng" dirty="0" smtClean="0">
                <a:solidFill>
                  <a:srgbClr val="FFFF00"/>
                </a:solidFill>
              </a:rPr>
              <a:t>TRAINING</a:t>
            </a:r>
            <a:endParaRPr lang="en-CA" sz="4400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Training plan developed based on site needs regarding wildfire.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Basic (Firefighter)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Advanced (Management)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Train the Trainer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Equipment Operator training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Training to be recognized by governmental agencies</a:t>
            </a:r>
          </a:p>
          <a:p>
            <a:r>
              <a:rPr lang="en-CA" dirty="0" smtClean="0">
                <a:solidFill>
                  <a:schemeClr val="bg1"/>
                </a:solidFill>
              </a:rPr>
              <a:t>Annual refresher training.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Could include Prescribed burning on site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Try to keep to no more than 2 - days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575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My Pictures\Montebello FD\100_05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70" y="1268760"/>
            <a:ext cx="3654249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F:\My Pictures\2011 Fire Season\Walter Energy Mine 2011\IMG_0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44824"/>
            <a:ext cx="2664296" cy="3996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F:\My Pictures\2010 Fire Season\2010 Training\2010 BCFTOA Confrence\100_05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43046"/>
            <a:ext cx="3361284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u="sng" dirty="0" smtClean="0">
                <a:solidFill>
                  <a:srgbClr val="002060"/>
                </a:solidFill>
              </a:rPr>
              <a:t>Classroom &amp; Field</a:t>
            </a:r>
            <a:endParaRPr lang="en-CA" sz="3200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12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400" u="sng" dirty="0" smtClean="0">
                <a:solidFill>
                  <a:srgbClr val="FFFF00"/>
                </a:solidFill>
              </a:rPr>
              <a:t>RESPONSE</a:t>
            </a:r>
            <a:endParaRPr lang="en-CA" sz="4400" u="sng" dirty="0">
              <a:solidFill>
                <a:srgbClr val="FFFF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Response Plan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Fit Wildfire Response Plan into site plan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Have Plan meet the needs of the site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Use plan to stage response levels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Share plan with mutual response agencies (local FD)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Practice response annually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Use technology to alert</a:t>
            </a:r>
          </a:p>
          <a:p>
            <a:pPr lvl="1"/>
            <a:endParaRPr lang="en-CA" dirty="0" smtClean="0"/>
          </a:p>
        </p:txBody>
      </p:sp>
    </p:spTree>
    <p:extLst>
      <p:ext uri="{BB962C8B-B14F-4D97-AF65-F5344CB8AC3E}">
        <p14:creationId xmlns="" xmlns:p14="http://schemas.microsoft.com/office/powerpoint/2010/main" val="31393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u="sng" dirty="0" smtClean="0">
                <a:solidFill>
                  <a:srgbClr val="002060"/>
                </a:solidFill>
              </a:rPr>
              <a:t>Incident Response Mapping and Guide</a:t>
            </a:r>
            <a:endParaRPr lang="en-CA" sz="3200" u="sng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04864"/>
            <a:ext cx="4914286" cy="3152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56792"/>
            <a:ext cx="2962275" cy="461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1755804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>
                <a:solidFill>
                  <a:srgbClr val="FF0000"/>
                </a:solidFill>
              </a:rPr>
              <a:t>Front</a:t>
            </a:r>
            <a:endParaRPr lang="en-CA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2240" y="626867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 smtClean="0">
                <a:solidFill>
                  <a:srgbClr val="FF0000"/>
                </a:solidFill>
              </a:rPr>
              <a:t>Back</a:t>
            </a:r>
            <a:endParaRPr lang="en-C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448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u="sng" dirty="0" smtClean="0">
                <a:solidFill>
                  <a:srgbClr val="002060"/>
                </a:solidFill>
              </a:rPr>
              <a:t>Response Kit</a:t>
            </a:r>
            <a:endParaRPr lang="en-CA" sz="3200" u="sng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24744"/>
            <a:ext cx="5760640" cy="4545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5733256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 smtClean="0">
                <a:solidFill>
                  <a:schemeClr val="bg1"/>
                </a:solidFill>
              </a:rPr>
              <a:t>Have the plan in writing and train with it prior to an event.</a:t>
            </a:r>
            <a:endParaRPr lang="en-C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39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u="sng" dirty="0" smtClean="0">
                <a:solidFill>
                  <a:srgbClr val="002060"/>
                </a:solidFill>
              </a:rPr>
              <a:t>BACKGROUND</a:t>
            </a:r>
            <a:endParaRPr lang="en-CA" sz="3200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b="1" dirty="0" smtClean="0"/>
          </a:p>
          <a:p>
            <a:endParaRPr lang="en-CA" b="1" dirty="0"/>
          </a:p>
          <a:p>
            <a:r>
              <a:rPr lang="en-CA" b="1" dirty="0" smtClean="0">
                <a:solidFill>
                  <a:schemeClr val="bg1"/>
                </a:solidFill>
              </a:rPr>
              <a:t>WILDFIRE ARE GETTING WORSE</a:t>
            </a:r>
          </a:p>
          <a:p>
            <a:pPr lvl="1"/>
            <a:r>
              <a:rPr lang="en-CA" b="1" dirty="0" smtClean="0">
                <a:solidFill>
                  <a:schemeClr val="bg1"/>
                </a:solidFill>
              </a:rPr>
              <a:t>MORE FREQUENT</a:t>
            </a:r>
          </a:p>
          <a:p>
            <a:pPr lvl="1"/>
            <a:r>
              <a:rPr lang="en-CA" b="1" dirty="0" smtClean="0">
                <a:solidFill>
                  <a:schemeClr val="bg1"/>
                </a:solidFill>
              </a:rPr>
              <a:t>GREATER INTENCITY</a:t>
            </a:r>
          </a:p>
          <a:p>
            <a:pPr lvl="1"/>
            <a:r>
              <a:rPr lang="en-CA" b="1" dirty="0" smtClean="0">
                <a:solidFill>
                  <a:schemeClr val="bg1"/>
                </a:solidFill>
              </a:rPr>
              <a:t>GREATER DESTRUCTION</a:t>
            </a:r>
          </a:p>
          <a:p>
            <a:pPr lvl="1"/>
            <a:r>
              <a:rPr lang="en-CA" b="1" dirty="0" smtClean="0">
                <a:solidFill>
                  <a:schemeClr val="bg1"/>
                </a:solidFill>
              </a:rPr>
              <a:t>HIGHER RISK TO PEOPLE</a:t>
            </a:r>
          </a:p>
          <a:p>
            <a:pPr lvl="1"/>
            <a:r>
              <a:rPr lang="en-CA" b="1" dirty="0" smtClean="0">
                <a:solidFill>
                  <a:schemeClr val="bg1"/>
                </a:solidFill>
              </a:rPr>
              <a:t>LONGER SHUT DOWN TIMES</a:t>
            </a:r>
          </a:p>
          <a:p>
            <a:pPr lvl="1"/>
            <a:r>
              <a:rPr lang="en-CA" b="1" dirty="0" smtClean="0">
                <a:solidFill>
                  <a:schemeClr val="bg1"/>
                </a:solidFill>
              </a:rPr>
              <a:t>LOW FREQUENCY HIGH RISK</a:t>
            </a:r>
          </a:p>
          <a:p>
            <a:pPr lvl="1"/>
            <a:endParaRPr lang="en-CA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33449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u="sng" dirty="0" smtClean="0">
                <a:solidFill>
                  <a:srgbClr val="002060"/>
                </a:solidFill>
              </a:rPr>
              <a:t>Wildfire Response Tools</a:t>
            </a:r>
            <a:endParaRPr lang="en-CA" sz="3200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708525"/>
          </a:xfrm>
        </p:spPr>
        <p:txBody>
          <a:bodyPr>
            <a:normAutofit lnSpcReduction="10000"/>
          </a:bodyPr>
          <a:lstStyle/>
          <a:p>
            <a:endParaRPr lang="en-CA" dirty="0" smtClean="0"/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Use tools that are on site.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Adapt equipment you already have.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Look at technology to safer ways. 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UHP and CAF’s.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Sign agreements to assist.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Purchase tools that can work on </a:t>
            </a:r>
          </a:p>
          <a:p>
            <a:pPr lvl="1">
              <a:buNone/>
            </a:pPr>
            <a:r>
              <a:rPr lang="en-CA" dirty="0" smtClean="0">
                <a:solidFill>
                  <a:schemeClr val="bg1"/>
                </a:solidFill>
              </a:rPr>
              <a:t>    more than 1 type of fire.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Train your staff.</a:t>
            </a:r>
          </a:p>
          <a:p>
            <a:pPr lvl="1">
              <a:buNone/>
            </a:pPr>
            <a:endParaRPr lang="en-CA" dirty="0" smtClean="0"/>
          </a:p>
          <a:p>
            <a:pPr lvl="1">
              <a:buNone/>
            </a:pPr>
            <a:r>
              <a:rPr lang="en-CA" dirty="0" smtClean="0"/>
              <a:t> </a:t>
            </a:r>
          </a:p>
          <a:p>
            <a:pPr lvl="1">
              <a:buNone/>
            </a:pPr>
            <a:endParaRPr lang="en-CA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429000"/>
            <a:ext cx="2190750" cy="1133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at 777F Water Truck 78,000ltr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941168"/>
            <a:ext cx="2047875" cy="1533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1484784"/>
            <a:ext cx="2114947" cy="1623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7794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4400" u="sng" dirty="0" smtClean="0">
                <a:solidFill>
                  <a:srgbClr val="FFFF00"/>
                </a:solidFill>
              </a:rPr>
              <a:t>BENIFITS</a:t>
            </a:r>
            <a:r>
              <a:rPr lang="en-CA" dirty="0" smtClean="0">
                <a:solidFill>
                  <a:srgbClr val="FFFF00"/>
                </a:solidFill>
              </a:rPr>
              <a:t>	</a:t>
            </a:r>
            <a:endParaRPr lang="en-CA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Prioritize mitigation and preparedness.</a:t>
            </a:r>
          </a:p>
          <a:p>
            <a:r>
              <a:rPr lang="en-C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Design a manageable Mitigation Plan.</a:t>
            </a:r>
          </a:p>
          <a:p>
            <a:r>
              <a:rPr lang="en-C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Annual Training needs.</a:t>
            </a:r>
          </a:p>
          <a:p>
            <a:r>
              <a:rPr lang="en-C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Create a Shut down Evacuation Plan before the need.</a:t>
            </a:r>
          </a:p>
          <a:p>
            <a:r>
              <a:rPr lang="en-C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 with the Business Continuity Planning.</a:t>
            </a:r>
          </a:p>
          <a:p>
            <a:r>
              <a:rPr lang="en-C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Decrease future liabilities from facility – caused fires.</a:t>
            </a:r>
          </a:p>
          <a:p>
            <a:r>
              <a:rPr lang="en-CA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Demonstrate a proactive approach to “Best Practices” management.</a:t>
            </a:r>
          </a:p>
          <a:p>
            <a:r>
              <a:rPr lang="en-C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SAFETY !!!!!!!!!!</a:t>
            </a:r>
          </a:p>
          <a:p>
            <a:endParaRPr lang="en-C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C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138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93601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br>
              <a:rPr lang="en-US" sz="4000" b="1" dirty="0" smtClean="0">
                <a:solidFill>
                  <a:srgbClr val="FFFF00"/>
                </a:solidFill>
              </a:rPr>
            </a:br>
            <a:r>
              <a:rPr lang="en-US" sz="4000" b="1" dirty="0" smtClean="0">
                <a:solidFill>
                  <a:srgbClr val="FFFF00"/>
                </a:solidFill>
              </a:rPr>
              <a:t/>
            </a:r>
            <a:br>
              <a:rPr lang="en-US" sz="4000" b="1" dirty="0" smtClean="0">
                <a:solidFill>
                  <a:srgbClr val="FFFF00"/>
                </a:solidFill>
              </a:rPr>
            </a:br>
            <a:r>
              <a:rPr lang="en-US" sz="4000" b="1" dirty="0" smtClean="0">
                <a:solidFill>
                  <a:srgbClr val="FFFF00"/>
                </a:solidFill>
              </a:rPr>
              <a:t> </a:t>
            </a:r>
            <a:endParaRPr lang="en-CA" sz="6000" b="1" dirty="0">
              <a:solidFill>
                <a:srgbClr val="FFFF00"/>
              </a:solidFill>
            </a:endParaRPr>
          </a:p>
        </p:txBody>
      </p:sp>
      <p:pic>
        <p:nvPicPr>
          <p:cNvPr id="3" name="Picture 1" descr="quintech-nobackground cop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484784"/>
            <a:ext cx="2677166" cy="2677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en-CA" dirty="0" smtClean="0">
                <a:solidFill>
                  <a:srgbClr val="002060"/>
                </a:solidFill>
              </a:rPr>
              <a:t>Thank You</a:t>
            </a:r>
            <a:endParaRPr lang="en-CA" dirty="0">
              <a:solidFill>
                <a:srgbClr val="00206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31640" y="4005064"/>
            <a:ext cx="6400800" cy="2617582"/>
          </a:xfrm>
        </p:spPr>
        <p:txBody>
          <a:bodyPr>
            <a:normAutofit/>
          </a:bodyPr>
          <a:lstStyle/>
          <a:p>
            <a:r>
              <a:rPr lang="en-CA" b="1" dirty="0" smtClean="0">
                <a:solidFill>
                  <a:schemeClr val="bg1"/>
                </a:solidFill>
              </a:rPr>
              <a:t>Darren Hutchinson</a:t>
            </a:r>
          </a:p>
          <a:p>
            <a:r>
              <a:rPr lang="en-CA" b="1" dirty="0" smtClean="0">
                <a:solidFill>
                  <a:schemeClr val="bg1"/>
                </a:solidFill>
              </a:rPr>
              <a:t>Quintech Fire Services Ltd.</a:t>
            </a:r>
          </a:p>
          <a:p>
            <a:r>
              <a:rPr lang="en-CA" b="1" dirty="0" smtClean="0">
                <a:solidFill>
                  <a:srgbClr val="002060"/>
                </a:solidFill>
                <a:hlinkClick r:id="rId3"/>
              </a:rPr>
              <a:t>dhutchinson@quintechfire.com</a:t>
            </a:r>
            <a:endParaRPr lang="en-CA" b="1" dirty="0" smtClean="0">
              <a:solidFill>
                <a:srgbClr val="002060"/>
              </a:solidFill>
            </a:endParaRPr>
          </a:p>
          <a:p>
            <a:r>
              <a:rPr lang="en-CA" b="1" dirty="0" smtClean="0">
                <a:solidFill>
                  <a:srgbClr val="002060"/>
                </a:solidFill>
                <a:hlinkClick r:id="rId4"/>
              </a:rPr>
              <a:t>www.quintechfire.com</a:t>
            </a:r>
            <a:endParaRPr lang="en-CA" b="1" dirty="0" smtClean="0">
              <a:solidFill>
                <a:srgbClr val="002060"/>
              </a:solidFill>
            </a:endParaRPr>
          </a:p>
          <a:p>
            <a:r>
              <a:rPr lang="en-CA" b="1" dirty="0" smtClean="0">
                <a:solidFill>
                  <a:schemeClr val="bg1"/>
                </a:solidFill>
              </a:rPr>
              <a:t>1-250-446-2217</a:t>
            </a:r>
            <a:endParaRPr lang="en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882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asa.gov/images/content/484444main_firemap-2048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4" y="1556792"/>
            <a:ext cx="8839646" cy="50678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9632" y="557972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32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2010 WILDFIRES</a:t>
            </a:r>
            <a:endParaRPr lang="en-CA" sz="32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813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400" u="sng" dirty="0" smtClean="0">
                <a:solidFill>
                  <a:srgbClr val="FFFF00"/>
                </a:solidFill>
              </a:rPr>
              <a:t>4 STEPS</a:t>
            </a:r>
            <a:endParaRPr lang="en-CA" sz="4400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endParaRPr lang="en-CA" b="1" dirty="0" smtClean="0">
              <a:solidFill>
                <a:srgbClr val="FF0000"/>
              </a:solidFill>
            </a:endParaRPr>
          </a:p>
          <a:p>
            <a:pPr marL="651510" indent="-514350">
              <a:buFont typeface="+mj-lt"/>
              <a:buAutoNum type="arabicPeriod"/>
            </a:pPr>
            <a:r>
              <a:rPr lang="en-CA" sz="4400" b="1" dirty="0" smtClean="0">
                <a:solidFill>
                  <a:schemeClr val="bg1"/>
                </a:solidFill>
              </a:rPr>
              <a:t>SITE ASSESSMENT</a:t>
            </a:r>
          </a:p>
          <a:p>
            <a:pPr marL="651510" indent="-514350">
              <a:buFont typeface="+mj-lt"/>
              <a:buAutoNum type="arabicPeriod"/>
            </a:pPr>
            <a:r>
              <a:rPr lang="en-CA" sz="4400" b="1" dirty="0" smtClean="0">
                <a:solidFill>
                  <a:schemeClr val="bg1"/>
                </a:solidFill>
              </a:rPr>
              <a:t>MITIGATION PLAN</a:t>
            </a:r>
          </a:p>
          <a:p>
            <a:pPr marL="651510" indent="-514350">
              <a:buFont typeface="+mj-lt"/>
              <a:buAutoNum type="arabicPeriod"/>
            </a:pPr>
            <a:r>
              <a:rPr lang="en-CA" sz="4400" b="1" dirty="0" smtClean="0">
                <a:solidFill>
                  <a:schemeClr val="bg1"/>
                </a:solidFill>
              </a:rPr>
              <a:t>TRAINING</a:t>
            </a:r>
          </a:p>
          <a:p>
            <a:pPr marL="651510" indent="-514350">
              <a:buFont typeface="+mj-lt"/>
              <a:buAutoNum type="arabicPeriod"/>
            </a:pPr>
            <a:r>
              <a:rPr lang="en-CA" sz="4400" b="1" dirty="0" smtClean="0">
                <a:solidFill>
                  <a:schemeClr val="bg1"/>
                </a:solidFill>
              </a:rPr>
              <a:t>RESPONSE</a:t>
            </a:r>
          </a:p>
          <a:p>
            <a:pPr marL="651510" indent="-514350">
              <a:buFont typeface="+mj-lt"/>
              <a:buAutoNum type="arabicPeriod"/>
            </a:pPr>
            <a:endParaRPr lang="en-C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320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400" u="sng" dirty="0" smtClean="0">
                <a:solidFill>
                  <a:srgbClr val="FFFF00"/>
                </a:solidFill>
              </a:rPr>
              <a:t>SITE ASSESSMENT</a:t>
            </a:r>
            <a:endParaRPr lang="en-CA" sz="4400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256584"/>
          </a:xfrm>
        </p:spPr>
        <p:txBody>
          <a:bodyPr>
            <a:normAutofit lnSpcReduction="10000"/>
          </a:bodyPr>
          <a:lstStyle/>
          <a:p>
            <a:r>
              <a:rPr lang="en-CA" dirty="0">
                <a:solidFill>
                  <a:schemeClr val="bg1"/>
                </a:solidFill>
              </a:rPr>
              <a:t>Site Hazard Assessment/Risk Analysis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Historical Fires in the area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Fire </a:t>
            </a:r>
            <a:r>
              <a:rPr lang="en-CA" dirty="0">
                <a:solidFill>
                  <a:schemeClr val="bg1"/>
                </a:solidFill>
              </a:rPr>
              <a:t>Behavior </a:t>
            </a:r>
            <a:r>
              <a:rPr lang="en-CA" dirty="0" smtClean="0">
                <a:solidFill>
                  <a:schemeClr val="bg1"/>
                </a:solidFill>
              </a:rPr>
              <a:t>Analysis</a:t>
            </a:r>
            <a:endParaRPr lang="en-CA" dirty="0">
              <a:solidFill>
                <a:schemeClr val="bg1"/>
              </a:solidFill>
            </a:endParaRPr>
          </a:p>
          <a:p>
            <a:pPr lvl="1"/>
            <a:r>
              <a:rPr lang="en-CA" dirty="0">
                <a:solidFill>
                  <a:schemeClr val="bg1"/>
                </a:solidFill>
              </a:rPr>
              <a:t>Rate of Spread versus final fire size</a:t>
            </a:r>
          </a:p>
          <a:p>
            <a:pPr lvl="1"/>
            <a:r>
              <a:rPr lang="en-CA" dirty="0">
                <a:solidFill>
                  <a:schemeClr val="bg1"/>
                </a:solidFill>
              </a:rPr>
              <a:t>Fire ignition probability</a:t>
            </a:r>
          </a:p>
          <a:p>
            <a:pPr lvl="1"/>
            <a:r>
              <a:rPr lang="en-CA" dirty="0">
                <a:solidFill>
                  <a:schemeClr val="bg1"/>
                </a:solidFill>
              </a:rPr>
              <a:t>Fuel Modeling</a:t>
            </a:r>
          </a:p>
          <a:p>
            <a:pPr lvl="1"/>
            <a:r>
              <a:rPr lang="en-CA" dirty="0">
                <a:solidFill>
                  <a:schemeClr val="bg1"/>
                </a:solidFill>
              </a:rPr>
              <a:t>Weather Influence </a:t>
            </a:r>
            <a:r>
              <a:rPr lang="en-CA" dirty="0" smtClean="0">
                <a:solidFill>
                  <a:schemeClr val="bg1"/>
                </a:solidFill>
              </a:rPr>
              <a:t>Zones</a:t>
            </a:r>
          </a:p>
          <a:p>
            <a:pPr lvl="1"/>
            <a:endParaRPr lang="en-CA" dirty="0"/>
          </a:p>
          <a:p>
            <a:pPr marL="548640" lvl="1" indent="-411480"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</a:pPr>
            <a:r>
              <a:rPr lang="en-CA" sz="2800" dirty="0" smtClean="0">
                <a:solidFill>
                  <a:schemeClr val="bg1"/>
                </a:solidFill>
              </a:rPr>
              <a:t>Asset </a:t>
            </a:r>
            <a:r>
              <a:rPr lang="en-CA" sz="2800" dirty="0">
                <a:solidFill>
                  <a:schemeClr val="bg1"/>
                </a:solidFill>
              </a:rPr>
              <a:t>assessment</a:t>
            </a:r>
          </a:p>
          <a:p>
            <a:pPr lvl="2"/>
            <a:r>
              <a:rPr lang="en-CA" dirty="0">
                <a:solidFill>
                  <a:schemeClr val="bg1"/>
                </a:solidFill>
              </a:rPr>
              <a:t>Structure locations</a:t>
            </a:r>
          </a:p>
          <a:p>
            <a:pPr lvl="2"/>
            <a:r>
              <a:rPr lang="en-CA" dirty="0">
                <a:solidFill>
                  <a:schemeClr val="bg1"/>
                </a:solidFill>
              </a:rPr>
              <a:t>Resource identification</a:t>
            </a:r>
          </a:p>
          <a:p>
            <a:pPr lvl="2"/>
            <a:r>
              <a:rPr lang="en-CA" dirty="0">
                <a:solidFill>
                  <a:schemeClr val="bg1"/>
                </a:solidFill>
              </a:rPr>
              <a:t>Access assessment</a:t>
            </a:r>
          </a:p>
          <a:p>
            <a:pPr lvl="2"/>
            <a:r>
              <a:rPr lang="en-CA" dirty="0">
                <a:solidFill>
                  <a:schemeClr val="bg1"/>
                </a:solidFill>
              </a:rPr>
              <a:t>Infrastructure assessment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273505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914400" y="457200"/>
            <a:ext cx="7543800" cy="9906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u="sng" dirty="0" smtClean="0">
                <a:solidFill>
                  <a:srgbClr val="002060"/>
                </a:solidFill>
              </a:rPr>
              <a:t>Wildfire Hazard and Risk Assessment</a:t>
            </a:r>
            <a:endParaRPr lang="en-US" sz="3200" u="sng" dirty="0">
              <a:solidFill>
                <a:srgbClr val="002060"/>
              </a:solidFill>
            </a:endParaRPr>
          </a:p>
        </p:txBody>
      </p:sp>
      <p:pic>
        <p:nvPicPr>
          <p:cNvPr id="4" name="Picture 4" descr="fbflowch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63081" y="2315048"/>
            <a:ext cx="2865438" cy="335280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7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50442" y="1547752"/>
            <a:ext cx="3048000" cy="21336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9" descr="platte_fuel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4129561"/>
            <a:ext cx="2971800" cy="2057400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0" y="3686648"/>
            <a:ext cx="2743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bg1"/>
                </a:solidFill>
              </a:rPr>
              <a:t>Fire History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895600" y="5820248"/>
            <a:ext cx="3200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bg1"/>
                </a:solidFill>
              </a:rPr>
              <a:t>Fire Behavior Methodology</a:t>
            </a: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6096000" y="3686648"/>
            <a:ext cx="2667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bg1"/>
                </a:solidFill>
              </a:rPr>
              <a:t>Fuel Modeling</a:t>
            </a:r>
          </a:p>
        </p:txBody>
      </p:sp>
    </p:spTree>
    <p:extLst>
      <p:ext uri="{BB962C8B-B14F-4D97-AF65-F5344CB8AC3E}">
        <p14:creationId xmlns="" xmlns:p14="http://schemas.microsoft.com/office/powerpoint/2010/main" val="261971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200" u="sng" dirty="0" smtClean="0">
                <a:solidFill>
                  <a:srgbClr val="002060"/>
                </a:solidFill>
              </a:rPr>
              <a:t>Infrastructure/Landmark </a:t>
            </a:r>
            <a:br>
              <a:rPr lang="en-CA" sz="3200" u="sng" dirty="0" smtClean="0">
                <a:solidFill>
                  <a:srgbClr val="002060"/>
                </a:solidFill>
              </a:rPr>
            </a:br>
            <a:r>
              <a:rPr lang="en-CA" sz="3200" u="sng" dirty="0" smtClean="0">
                <a:solidFill>
                  <a:srgbClr val="002060"/>
                </a:solidFill>
              </a:rPr>
              <a:t>Values at Risk</a:t>
            </a:r>
            <a:endParaRPr lang="en-CA" sz="3200" u="sng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90000"/>
              </a:lnSpc>
            </a:pPr>
            <a:r>
              <a:rPr lang="en-US" sz="2000" b="1" dirty="0">
                <a:solidFill>
                  <a:schemeClr val="bg1"/>
                </a:solidFill>
              </a:rPr>
              <a:t>Structures and key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   landmarks </a:t>
            </a:r>
            <a:r>
              <a:rPr lang="en-US" sz="2000" b="1" dirty="0">
                <a:solidFill>
                  <a:schemeClr val="bg1"/>
                </a:solidFill>
              </a:rPr>
              <a:t>ID’ed</a:t>
            </a:r>
          </a:p>
          <a:p>
            <a:pPr marL="0" indent="0">
              <a:lnSpc>
                <a:spcPct val="90000"/>
              </a:lnSpc>
            </a:pPr>
            <a:r>
              <a:rPr lang="en-US" sz="2000" b="1" dirty="0">
                <a:solidFill>
                  <a:schemeClr val="bg1"/>
                </a:solidFill>
              </a:rPr>
              <a:t> Roads, trails, utility lines</a:t>
            </a:r>
            <a:r>
              <a:rPr lang="en-US" sz="2000" b="1" dirty="0" smtClean="0">
                <a:solidFill>
                  <a:schemeClr val="bg1"/>
                </a:solidFill>
              </a:rPr>
              <a:t>,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  </a:t>
            </a:r>
            <a:r>
              <a:rPr lang="en-US" sz="2000" b="1" dirty="0">
                <a:solidFill>
                  <a:schemeClr val="bg1"/>
                </a:solidFill>
              </a:rPr>
              <a:t>natural gas wells, etc… </a:t>
            </a:r>
          </a:p>
          <a:p>
            <a:pPr marL="0" indent="0">
              <a:lnSpc>
                <a:spcPct val="90000"/>
              </a:lnSpc>
            </a:pPr>
            <a:r>
              <a:rPr lang="en-US" sz="2000" b="1" dirty="0">
                <a:solidFill>
                  <a:schemeClr val="bg1"/>
                </a:solidFill>
              </a:rPr>
              <a:t> Support field collection of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  values </a:t>
            </a:r>
            <a:r>
              <a:rPr lang="en-US" sz="2000" b="1" dirty="0">
                <a:solidFill>
                  <a:schemeClr val="bg1"/>
                </a:solidFill>
              </a:rPr>
              <a:t>assessment</a:t>
            </a:r>
          </a:p>
          <a:p>
            <a:pPr marL="0" indent="0">
              <a:lnSpc>
                <a:spcPct val="90000"/>
              </a:lnSpc>
            </a:pPr>
            <a:r>
              <a:rPr lang="en-US" sz="2000" b="1" dirty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nfrastructure </a:t>
            </a:r>
            <a:r>
              <a:rPr lang="en-US" sz="2000" b="1" dirty="0">
                <a:solidFill>
                  <a:schemeClr val="bg1"/>
                </a:solidFill>
              </a:rPr>
              <a:t>vulnerability </a:t>
            </a:r>
            <a:endParaRPr lang="en-US" sz="2000" b="1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 as </a:t>
            </a:r>
            <a:r>
              <a:rPr lang="en-US" sz="2000" b="1" dirty="0">
                <a:solidFill>
                  <a:schemeClr val="bg1"/>
                </a:solidFill>
              </a:rPr>
              <a:t>related to wildfire</a:t>
            </a:r>
          </a:p>
          <a:p>
            <a:pPr marL="137160" indent="0">
              <a:buNone/>
            </a:pPr>
            <a:endParaRPr lang="en-CA" sz="2000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280" y="2708920"/>
            <a:ext cx="4597098" cy="3788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8778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708525"/>
          </a:xfrm>
        </p:spPr>
        <p:txBody>
          <a:bodyPr/>
          <a:lstStyle/>
          <a:p>
            <a:pPr marL="137160" indent="0">
              <a:buNone/>
            </a:pPr>
            <a:endParaRPr lang="en-CA" b="1" dirty="0" smtClean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313860"/>
            <a:ext cx="5467325" cy="400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2492896"/>
            <a:ext cx="28083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 smtClean="0">
                <a:solidFill>
                  <a:schemeClr val="bg1"/>
                </a:solidFill>
              </a:rPr>
              <a:t>Based on the assessment process a mitigation plan for the location will be developed.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Mitigation Management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Annual Work Plan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sz="1600" dirty="0" smtClean="0">
                <a:solidFill>
                  <a:schemeClr val="bg1"/>
                </a:solidFill>
              </a:rPr>
              <a:t>Reintroduce fire into the eco-system</a:t>
            </a:r>
            <a:endParaRPr lang="en-CA" sz="1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332656"/>
            <a:ext cx="54726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Time Until Arrival Map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293074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400" u="sng" dirty="0" smtClean="0">
                <a:solidFill>
                  <a:srgbClr val="FFFF00"/>
                </a:solidFill>
              </a:rPr>
              <a:t>MITIGATION PLAN</a:t>
            </a:r>
            <a:endParaRPr lang="en-CA" sz="4400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solidFill>
                  <a:schemeClr val="bg1"/>
                </a:solidFill>
              </a:rPr>
              <a:t>Based on site assessment data collected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Scientific Approach</a:t>
            </a:r>
          </a:p>
          <a:p>
            <a:pPr lvl="1"/>
            <a:r>
              <a:rPr lang="en-CA" dirty="0" smtClean="0">
                <a:solidFill>
                  <a:schemeClr val="bg1"/>
                </a:solidFill>
              </a:rPr>
              <a:t>Needs to meet the site</a:t>
            </a:r>
          </a:p>
          <a:p>
            <a:r>
              <a:rPr lang="en-CA" dirty="0" smtClean="0">
                <a:solidFill>
                  <a:schemeClr val="bg1"/>
                </a:solidFill>
              </a:rPr>
              <a:t>Realistic time frames</a:t>
            </a:r>
          </a:p>
          <a:p>
            <a:r>
              <a:rPr lang="en-CA" dirty="0" smtClean="0">
                <a:solidFill>
                  <a:schemeClr val="bg1"/>
                </a:solidFill>
              </a:rPr>
              <a:t>Cost effective approach</a:t>
            </a:r>
          </a:p>
          <a:p>
            <a:r>
              <a:rPr lang="en-CA" dirty="0" smtClean="0">
                <a:solidFill>
                  <a:schemeClr val="bg1"/>
                </a:solidFill>
              </a:rPr>
              <a:t>Work with all site departments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="" xmlns:p14="http://schemas.microsoft.com/office/powerpoint/2010/main" val="40096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290</TotalTime>
  <Words>499</Words>
  <Application>Microsoft Office PowerPoint</Application>
  <PresentationFormat>On-screen Show (4:3)</PresentationFormat>
  <Paragraphs>136</Paragraphs>
  <Slides>22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Apex</vt:lpstr>
      <vt:lpstr>Is your MINE ready for a wildfire</vt:lpstr>
      <vt:lpstr>BACKGROUND</vt:lpstr>
      <vt:lpstr>Slide 3</vt:lpstr>
      <vt:lpstr>4 STEPS</vt:lpstr>
      <vt:lpstr>SITE ASSESSMENT</vt:lpstr>
      <vt:lpstr>Slide 6</vt:lpstr>
      <vt:lpstr>Infrastructure/Landmark  Values at Risk</vt:lpstr>
      <vt:lpstr>Slide 8</vt:lpstr>
      <vt:lpstr>MITIGATION PLAN</vt:lpstr>
      <vt:lpstr>Slide 10</vt:lpstr>
      <vt:lpstr>Annual Work Plan</vt:lpstr>
      <vt:lpstr>Slide 12</vt:lpstr>
      <vt:lpstr>Slide 13</vt:lpstr>
      <vt:lpstr>Slide 14</vt:lpstr>
      <vt:lpstr>TRAINING</vt:lpstr>
      <vt:lpstr>Classroom &amp; Field</vt:lpstr>
      <vt:lpstr>RESPONSE</vt:lpstr>
      <vt:lpstr>Incident Response Mapping and Guide</vt:lpstr>
      <vt:lpstr>Response Kit</vt:lpstr>
      <vt:lpstr>Wildfire Response Tools</vt:lpstr>
      <vt:lpstr>BENIFITS </vt:lpstr>
      <vt:lpstr>Thank You</vt:lpstr>
    </vt:vector>
  </TitlesOfParts>
  <Company>EMC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Proactive Wildfire Solutions For The Mining/Oil &amp; Gas Industries</dc:title>
  <dc:creator>Darren Hutchinson</dc:creator>
  <cp:lastModifiedBy>Darren Hutchinson</cp:lastModifiedBy>
  <cp:revision>36</cp:revision>
  <dcterms:created xsi:type="dcterms:W3CDTF">2012-10-02T17:26:17Z</dcterms:created>
  <dcterms:modified xsi:type="dcterms:W3CDTF">2013-10-08T22:56:38Z</dcterms:modified>
</cp:coreProperties>
</file>